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71ede768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71ede768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71ede76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71ede76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71ede768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71ede768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71ede768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e71ede768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71ede7684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e71ede7684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71ede768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71ede768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CUA REU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Richard Lara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70025" y="222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Tour of Hall 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8577" y="285912"/>
            <a:ext cx="5498476" cy="45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4558775" y="3533150"/>
            <a:ext cx="777300" cy="379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Average"/>
                <a:ea typeface="Average"/>
                <a:cs typeface="Average"/>
                <a:sym typeface="Average"/>
              </a:rPr>
              <a:t>Target Chamber</a:t>
            </a:r>
            <a:endParaRPr sz="7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68" name="Google Shape;68;p14"/>
          <p:cNvCxnSpPr/>
          <p:nvPr/>
        </p:nvCxnSpPr>
        <p:spPr>
          <a:xfrm flipH="1">
            <a:off x="4910175" y="3230075"/>
            <a:ext cx="27900" cy="323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69" name="Google Shape;69;p14"/>
          <p:cNvSpPr txBox="1"/>
          <p:nvPr/>
        </p:nvSpPr>
        <p:spPr>
          <a:xfrm>
            <a:off x="370025" y="795575"/>
            <a:ext cx="23499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Issues</a:t>
            </a:r>
            <a:r>
              <a:rPr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: </a:t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The drift chambers use a time </a:t>
            </a:r>
            <a:r>
              <a:rPr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parameter known as the “hodoscope start time” → hodoscope calibration is needed first</a:t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0" name="Google Shape;70;p14" title="File:JLab logo white2.jpg - Wikiped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450" y="2478418"/>
            <a:ext cx="2589051" cy="751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6082" y="675450"/>
            <a:ext cx="4380518" cy="36421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4577738" y="4264675"/>
            <a:ext cx="43848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SHMS Optics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068600" y="2116275"/>
            <a:ext cx="915900" cy="1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Q2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6933325" y="2033000"/>
            <a:ext cx="915900" cy="1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Q3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485325" y="2571750"/>
            <a:ext cx="915900" cy="1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Q1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8046650" y="2326150"/>
            <a:ext cx="990000" cy="1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Dipole</a:t>
            </a:r>
            <a:endParaRPr sz="13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199" y="675450"/>
            <a:ext cx="4384800" cy="364214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187188" y="4241400"/>
            <a:ext cx="43848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HMS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side view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72" y="285525"/>
            <a:ext cx="3870601" cy="437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85525"/>
            <a:ext cx="4116376" cy="437817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319583" y="192461"/>
            <a:ext cx="30192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SHMS</a:t>
            </a:r>
            <a:endParaRPr b="1"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572011" y="192461"/>
            <a:ext cx="387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HMS</a:t>
            </a:r>
            <a:endParaRPr b="1"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2463400" y="2692000"/>
            <a:ext cx="646800" cy="32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DC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92" name="Google Shape;92;p16"/>
          <p:cNvCxnSpPr/>
          <p:nvPr/>
        </p:nvCxnSpPr>
        <p:spPr>
          <a:xfrm flipH="1" rot="10800000">
            <a:off x="2939278" y="2599649"/>
            <a:ext cx="148200" cy="139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3" name="Google Shape;93;p16"/>
          <p:cNvCxnSpPr>
            <a:stCxn id="91" idx="1"/>
          </p:cNvCxnSpPr>
          <p:nvPr/>
        </p:nvCxnSpPr>
        <p:spPr>
          <a:xfrm rot="10800000">
            <a:off x="2525422" y="2571749"/>
            <a:ext cx="32700" cy="167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4" name="Google Shape;94;p16"/>
          <p:cNvCxnSpPr/>
          <p:nvPr/>
        </p:nvCxnSpPr>
        <p:spPr>
          <a:xfrm flipH="1" rot="10800000">
            <a:off x="1100850" y="1947325"/>
            <a:ext cx="372000" cy="309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95" name="Google Shape;95;p16"/>
          <p:cNvSpPr/>
          <p:nvPr/>
        </p:nvSpPr>
        <p:spPr>
          <a:xfrm>
            <a:off x="480100" y="2173950"/>
            <a:ext cx="794700" cy="32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Average"/>
                <a:ea typeface="Average"/>
                <a:cs typeface="Average"/>
                <a:sym typeface="Average"/>
              </a:rPr>
              <a:t>Heavy Gas Cherenkov Detector</a:t>
            </a:r>
            <a:r>
              <a:rPr lang="en" sz="800">
                <a:latin typeface="Average"/>
                <a:ea typeface="Average"/>
                <a:cs typeface="Average"/>
                <a:sym typeface="Average"/>
              </a:rPr>
              <a:t> </a:t>
            </a:r>
            <a:endParaRPr sz="8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96" name="Google Shape;96;p16"/>
          <p:cNvCxnSpPr/>
          <p:nvPr/>
        </p:nvCxnSpPr>
        <p:spPr>
          <a:xfrm flipH="1">
            <a:off x="3607850" y="4162900"/>
            <a:ext cx="397800" cy="10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/>
          <p:nvPr/>
        </p:nvSpPr>
        <p:spPr>
          <a:xfrm>
            <a:off x="3262575" y="4035575"/>
            <a:ext cx="865200" cy="38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Average"/>
                <a:ea typeface="Average"/>
                <a:cs typeface="Average"/>
                <a:sym typeface="Average"/>
              </a:rPr>
              <a:t>Noble Gas Cherenkov</a:t>
            </a:r>
            <a:endParaRPr sz="7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6124075" y="2739450"/>
            <a:ext cx="646800" cy="32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DC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 rot="10800000">
            <a:off x="6106822" y="2724149"/>
            <a:ext cx="32700" cy="167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0" name="Google Shape;100;p16"/>
          <p:cNvCxnSpPr/>
          <p:nvPr/>
        </p:nvCxnSpPr>
        <p:spPr>
          <a:xfrm flipH="1" rot="10800000">
            <a:off x="6596878" y="2675849"/>
            <a:ext cx="148200" cy="139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1" name="Google Shape;101;p16"/>
          <p:cNvSpPr/>
          <p:nvPr/>
        </p:nvSpPr>
        <p:spPr>
          <a:xfrm>
            <a:off x="7176500" y="1412700"/>
            <a:ext cx="915900" cy="252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Average"/>
                <a:ea typeface="Average"/>
                <a:cs typeface="Average"/>
                <a:sym typeface="Average"/>
              </a:rPr>
              <a:t>Cherenkov Detector</a:t>
            </a:r>
            <a:endParaRPr sz="7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4629400" y="3157550"/>
            <a:ext cx="915900" cy="252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Average"/>
                <a:ea typeface="Average"/>
                <a:cs typeface="Average"/>
                <a:sym typeface="Average"/>
              </a:rPr>
              <a:t>Vacuum</a:t>
            </a:r>
            <a:r>
              <a:rPr lang="en" sz="700">
                <a:latin typeface="Average"/>
                <a:ea typeface="Average"/>
                <a:cs typeface="Average"/>
                <a:sym typeface="Average"/>
              </a:rPr>
              <a:t> Vessel</a:t>
            </a:r>
            <a:endParaRPr sz="7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159300" y="93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Drift Chambers</a:t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725" y="763075"/>
            <a:ext cx="3108557" cy="4144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4575" y="763075"/>
            <a:ext cx="3108549" cy="4144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-810487" y="-320100"/>
            <a:ext cx="10364100" cy="5783700"/>
          </a:xfrm>
          <a:prstGeom prst="rect">
            <a:avLst/>
          </a:prstGeom>
          <a:solidFill>
            <a:srgbClr val="222222"/>
          </a:solidFill>
          <a:ln cap="flat" cmpd="sng" w="9525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800" y="-170325"/>
            <a:ext cx="4322949" cy="5313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week…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Waiting on hodoscopes’ calibration </a:t>
            </a:r>
            <a:r>
              <a:rPr lang="en"/>
              <a:t>parameter</a:t>
            </a:r>
            <a:r>
              <a:rPr lang="en"/>
              <a:t> → obtained using defocused runs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 on obtaining the calibrations </a:t>
            </a:r>
            <a:r>
              <a:rPr lang="en"/>
              <a:t>parameters</a:t>
            </a:r>
            <a:r>
              <a:rPr lang="en"/>
              <a:t> of the Drift Chambers using the defocused runs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Read the HMS and SHMS optics optimization sections from Dr. Yero’s thesis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Goal</a:t>
            </a:r>
            <a:r>
              <a:rPr lang="en"/>
              <a:t>:  Start and finish the drift chamber calibrations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